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6" r:id="rId2"/>
    <p:sldId id="257" r:id="rId3"/>
    <p:sldId id="263" r:id="rId4"/>
    <p:sldId id="262" r:id="rId5"/>
    <p:sldId id="264" r:id="rId6"/>
    <p:sldId id="258" r:id="rId7"/>
    <p:sldId id="259" r:id="rId8"/>
    <p:sldId id="260" r:id="rId9"/>
    <p:sldId id="261" r:id="rId10"/>
  </p:sldIdLst>
  <p:sldSz cx="12192000" cy="6858000"/>
  <p:notesSz cx="6858000" cy="9239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3550"/>
          </a:xfrm>
          <a:prstGeom prst="rect">
            <a:avLst/>
          </a:prstGeom>
        </p:spPr>
        <p:txBody>
          <a:bodyPr vert="horz" lIns="91440" tIns="45720" rIns="91440" bIns="45720" rtlCol="0"/>
          <a:lstStyle>
            <a:lvl1pPr algn="r">
              <a:defRPr sz="1200"/>
            </a:lvl1pPr>
          </a:lstStyle>
          <a:p>
            <a:fld id="{CD09F2A2-AA66-4283-ADCF-05741AB6AE67}" type="datetimeFigureOut">
              <a:rPr lang="en-US" smtClean="0"/>
              <a:t>10/20/2019</a:t>
            </a:fld>
            <a:endParaRPr lang="en-US"/>
          </a:p>
        </p:txBody>
      </p:sp>
      <p:sp>
        <p:nvSpPr>
          <p:cNvPr id="4" name="Slide Image Placeholder 3"/>
          <p:cNvSpPr>
            <a:spLocks noGrp="1" noRot="1" noChangeAspect="1"/>
          </p:cNvSpPr>
          <p:nvPr>
            <p:ph type="sldImg" idx="2"/>
          </p:nvPr>
        </p:nvSpPr>
        <p:spPr>
          <a:xfrm>
            <a:off x="658813" y="1155700"/>
            <a:ext cx="5540375"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46588"/>
            <a:ext cx="5486400" cy="36385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5700"/>
            <a:ext cx="2971800"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75700"/>
            <a:ext cx="2971800" cy="463550"/>
          </a:xfrm>
          <a:prstGeom prst="rect">
            <a:avLst/>
          </a:prstGeom>
        </p:spPr>
        <p:txBody>
          <a:bodyPr vert="horz" lIns="91440" tIns="45720" rIns="91440" bIns="45720" rtlCol="0" anchor="b"/>
          <a:lstStyle>
            <a:lvl1pPr algn="r">
              <a:defRPr sz="1200"/>
            </a:lvl1pPr>
          </a:lstStyle>
          <a:p>
            <a:fld id="{B6BDF710-773D-4F32-8CD0-8710DD8991D5}" type="slidenum">
              <a:rPr lang="en-US" smtClean="0"/>
              <a:t>‹#›</a:t>
            </a:fld>
            <a:endParaRPr lang="en-US"/>
          </a:p>
        </p:txBody>
      </p:sp>
    </p:spTree>
    <p:extLst>
      <p:ext uri="{BB962C8B-B14F-4D97-AF65-F5344CB8AC3E}">
        <p14:creationId xmlns:p14="http://schemas.microsoft.com/office/powerpoint/2010/main" val="427267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FC334D56-9224-4FF8-9983-CE5A33028A04}" type="datetime1">
              <a:rPr lang="en-US" smtClean="0"/>
              <a:t>10/20/2019</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dirty="0"/>
              <a:t>Click icon to add picture</a:t>
            </a:r>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FD90677-C965-4900-9D5E-347146DEC766}" type="datetime1">
              <a:rPr lang="en-US" smtClean="0"/>
              <a:t>10/20/2019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B830A18-4347-41B6-B276-E48C94C302DD}" type="datetime1">
              <a:rPr lang="en-US" smtClean="0"/>
              <a:t>10/20/2019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943BEC-3A74-4B0E-8E88-FB6E69A8EA9A}" type="datetime1">
              <a:rPr lang="en-US" smtClean="0"/>
              <a:t>10/20/2019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11540E3-9B55-4D5F-9D81-E5AACB326CFA}" type="datetime1">
              <a:rPr lang="en-US" smtClean="0"/>
              <a:t>10/20/2019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F9D0590-7AED-4667-B689-8C0B40085F48}" type="datetime1">
              <a:rPr lang="en-US" smtClean="0"/>
              <a:t>10/20/2019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F27A790-7B0A-42CC-84BB-E12E5710FE4C}" type="datetime1">
              <a:rPr lang="en-US" smtClean="0"/>
              <a:t>10/20/2019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52E1CE-5CD0-4A88-A332-B72B5E3D44E7}" type="datetime1">
              <a:rPr lang="en-US" smtClean="0"/>
              <a:t>10/20/2019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287DE6-408D-48EE-91BC-9D5FCDE55C62}" type="datetime1">
              <a:rPr lang="en-US" smtClean="0"/>
              <a:t>10/20/2019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3C97B6-86E0-4543-8017-C96B84996AEE}" type="datetime1">
              <a:rPr lang="en-US" smtClean="0"/>
              <a:t>10/20/2019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29130E-EF6F-4CD2-8676-BC60EFE3746B}" type="datetime1">
              <a:rPr lang="en-US" smtClean="0"/>
              <a:t>10/20/2019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79DA32-6AED-49CB-8C4B-7DDFCCCD668F}" type="datetime1">
              <a:rPr lang="en-US" smtClean="0"/>
              <a:t>10/20/2019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B1C495-249B-4CC2-8549-11A8A81AB3EE}" type="datetime1">
              <a:rPr lang="en-US" smtClean="0"/>
              <a:t>10/20/2019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815B2-9009-46DB-BD97-F2AC69276844}" type="datetime1">
              <a:rPr lang="en-US" smtClean="0"/>
              <a:t>10/20/2019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1A20EE-E2A8-4E8C-A966-BA309CB40AC7}" type="datetime1">
              <a:rPr lang="en-US" smtClean="0"/>
              <a:t>10/20/2019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19292DD-9EC1-42F2-919E-4B53858CF527}" type="datetime1">
              <a:rPr lang="en-US" smtClean="0"/>
              <a:t>10/20/2019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002E0AE-EFDB-4A9A-ABE4-8C35B48FEF3E}" type="datetime1">
              <a:rPr lang="en-US" smtClean="0"/>
              <a:t>10/20/2019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5D11940-26EE-4C7D-8D5E-ED0015514E96}" type="datetime1">
              <a:rPr lang="en-US" smtClean="0"/>
              <a:t>10/20/2019</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ftr="0" dt="0"/>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CA84A-FFDA-4D2E-9B9E-2C6C6127B9A4}"/>
              </a:ext>
            </a:extLst>
          </p:cNvPr>
          <p:cNvSpPr>
            <a:spLocks noGrp="1"/>
          </p:cNvSpPr>
          <p:nvPr>
            <p:ph type="ctrTitle"/>
          </p:nvPr>
        </p:nvSpPr>
        <p:spPr>
          <a:xfrm>
            <a:off x="1876424" y="1122363"/>
            <a:ext cx="8791575" cy="785950"/>
          </a:xfrm>
        </p:spPr>
        <p:txBody>
          <a:bodyPr/>
          <a:lstStyle/>
          <a:p>
            <a:r>
              <a:rPr lang="en-US" dirty="0"/>
              <a:t>Case Study </a:t>
            </a:r>
          </a:p>
        </p:txBody>
      </p:sp>
      <p:sp>
        <p:nvSpPr>
          <p:cNvPr id="3" name="Subtitle 2">
            <a:extLst>
              <a:ext uri="{FF2B5EF4-FFF2-40B4-BE49-F238E27FC236}">
                <a16:creationId xmlns:a16="http://schemas.microsoft.com/office/drawing/2014/main" id="{CB6F8351-45DD-47D8-9737-DDDF4B06B520}"/>
              </a:ext>
            </a:extLst>
          </p:cNvPr>
          <p:cNvSpPr>
            <a:spLocks noGrp="1"/>
          </p:cNvSpPr>
          <p:nvPr>
            <p:ph type="subTitle" idx="1"/>
          </p:nvPr>
        </p:nvSpPr>
        <p:spPr>
          <a:xfrm>
            <a:off x="1876424" y="2279374"/>
            <a:ext cx="8791575" cy="2978426"/>
          </a:xfrm>
        </p:spPr>
        <p:txBody>
          <a:bodyPr>
            <a:normAutofit/>
          </a:bodyPr>
          <a:lstStyle/>
          <a:p>
            <a:r>
              <a:rPr lang="en-US" dirty="0"/>
              <a:t> </a:t>
            </a:r>
          </a:p>
          <a:p>
            <a:r>
              <a:rPr lang="en-US" b="1" i="1" dirty="0"/>
              <a:t>A Grade 1 student tells you that Her older brother is going to beat up a student today at recess who has allegedly bullied her.  She goes on to state that her mother had ordered her older brother to beat the boy up and was expecting him to carry through.  At present, it is 10 minutes before recess.  </a:t>
            </a:r>
          </a:p>
          <a:p>
            <a:endParaRPr lang="en-US" dirty="0"/>
          </a:p>
        </p:txBody>
      </p:sp>
      <p:sp>
        <p:nvSpPr>
          <p:cNvPr id="4" name="Slide Number Placeholder 3">
            <a:extLst>
              <a:ext uri="{FF2B5EF4-FFF2-40B4-BE49-F238E27FC236}">
                <a16:creationId xmlns:a16="http://schemas.microsoft.com/office/drawing/2014/main" id="{63B64F2F-967C-4BD1-9FB3-6E5236D5A021}"/>
              </a:ext>
            </a:extLst>
          </p:cNvPr>
          <p:cNvSpPr>
            <a:spLocks noGrp="1"/>
          </p:cNvSpPr>
          <p:nvPr>
            <p:ph type="sldNum" sz="quarter" idx="12"/>
          </p:nvPr>
        </p:nvSpPr>
        <p:spPr/>
        <p:txBody>
          <a:bodyPr/>
          <a:lstStyle/>
          <a:p>
            <a:fld id="{6D22F896-40B5-4ADD-8801-0D06FADFA095}" type="slidenum">
              <a:rPr lang="en-US" smtClean="0"/>
              <a:t>1</a:t>
            </a:fld>
            <a:endParaRPr lang="en-US" dirty="0"/>
          </a:p>
        </p:txBody>
      </p:sp>
    </p:spTree>
    <p:extLst>
      <p:ext uri="{BB962C8B-B14F-4D97-AF65-F5344CB8AC3E}">
        <p14:creationId xmlns:p14="http://schemas.microsoft.com/office/powerpoint/2010/main" val="908632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D2B0A-9B29-44FF-AE23-0B9345D1D0E2}"/>
              </a:ext>
            </a:extLst>
          </p:cNvPr>
          <p:cNvSpPr>
            <a:spLocks noGrp="1"/>
          </p:cNvSpPr>
          <p:nvPr>
            <p:ph type="title"/>
          </p:nvPr>
        </p:nvSpPr>
        <p:spPr>
          <a:xfrm>
            <a:off x="1141413" y="304800"/>
            <a:ext cx="9905998" cy="1792288"/>
          </a:xfrm>
        </p:spPr>
        <p:txBody>
          <a:bodyPr>
            <a:normAutofit fontScale="90000"/>
          </a:bodyPr>
          <a:lstStyle/>
          <a:p>
            <a:r>
              <a:rPr lang="en-US" dirty="0"/>
              <a:t>Question 1:</a:t>
            </a:r>
            <a:br>
              <a:rPr lang="en-US" dirty="0"/>
            </a:br>
            <a:r>
              <a:rPr lang="en-US" dirty="0"/>
              <a:t>How would you address this immediately and in the longer-term?</a:t>
            </a:r>
            <a:br>
              <a:rPr lang="en-US" dirty="0"/>
            </a:br>
            <a:endParaRPr lang="en-US" dirty="0"/>
          </a:p>
        </p:txBody>
      </p:sp>
      <p:sp>
        <p:nvSpPr>
          <p:cNvPr id="3" name="Content Placeholder 2">
            <a:extLst>
              <a:ext uri="{FF2B5EF4-FFF2-40B4-BE49-F238E27FC236}">
                <a16:creationId xmlns:a16="http://schemas.microsoft.com/office/drawing/2014/main" id="{F4672665-3194-47D4-AC7E-3E5754C1CEB2}"/>
              </a:ext>
            </a:extLst>
          </p:cNvPr>
          <p:cNvSpPr>
            <a:spLocks noGrp="1"/>
          </p:cNvSpPr>
          <p:nvPr>
            <p:ph idx="1"/>
          </p:nvPr>
        </p:nvSpPr>
        <p:spPr>
          <a:xfrm>
            <a:off x="1141412" y="1722782"/>
            <a:ext cx="9905999" cy="4516699"/>
          </a:xfrm>
        </p:spPr>
        <p:txBody>
          <a:bodyPr>
            <a:normAutofit fontScale="92500" lnSpcReduction="10000"/>
          </a:bodyPr>
          <a:lstStyle/>
          <a:p>
            <a:r>
              <a:rPr lang="en-US" dirty="0"/>
              <a:t>Immediately, I would find a way to make Administration aware of the situation.  The process will differ depending upon the classroom and school structures.  </a:t>
            </a:r>
          </a:p>
          <a:p>
            <a:r>
              <a:rPr lang="en-US" dirty="0"/>
              <a:t>Administration will need to connect with the reporting student and the older brother before recess is called, likely by having both of them into the office area or another quiet conference room.  </a:t>
            </a:r>
          </a:p>
          <a:p>
            <a:r>
              <a:rPr lang="en-US" dirty="0"/>
              <a:t>It would be good if the reporting student can be accompanied by me as she meets with the Principal or Vice-Principal and her brother.  I would make this request.</a:t>
            </a:r>
          </a:p>
          <a:p>
            <a:r>
              <a:rPr lang="en-US" dirty="0"/>
              <a:t>The purpose of this meeting will be to listen again to the report and to determine how the older brother is viewing the situation and/or his obligations.  The issue of my student being bullied will also be explored.  (What happened?  Is it ongoing?  Was it reported? Has it been observed? Etc.)</a:t>
            </a:r>
          </a:p>
        </p:txBody>
      </p:sp>
      <p:sp>
        <p:nvSpPr>
          <p:cNvPr id="4" name="Slide Number Placeholder 3">
            <a:extLst>
              <a:ext uri="{FF2B5EF4-FFF2-40B4-BE49-F238E27FC236}">
                <a16:creationId xmlns:a16="http://schemas.microsoft.com/office/drawing/2014/main" id="{1BA52428-55CF-439D-AE37-24CDE6681E69}"/>
              </a:ext>
            </a:extLst>
          </p:cNvPr>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1051498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1D6A9-1DA2-43C2-9B88-1CF56A66EF40}"/>
              </a:ext>
            </a:extLst>
          </p:cNvPr>
          <p:cNvSpPr>
            <a:spLocks noGrp="1"/>
          </p:cNvSpPr>
          <p:nvPr>
            <p:ph type="title"/>
          </p:nvPr>
        </p:nvSpPr>
        <p:spPr>
          <a:xfrm>
            <a:off x="1141413" y="618518"/>
            <a:ext cx="9905998" cy="772960"/>
          </a:xfrm>
        </p:spPr>
        <p:txBody>
          <a:bodyPr/>
          <a:lstStyle/>
          <a:p>
            <a:r>
              <a:rPr lang="en-US" dirty="0"/>
              <a:t>Question 1 continued:</a:t>
            </a:r>
          </a:p>
        </p:txBody>
      </p:sp>
      <p:sp>
        <p:nvSpPr>
          <p:cNvPr id="3" name="Content Placeholder 2">
            <a:extLst>
              <a:ext uri="{FF2B5EF4-FFF2-40B4-BE49-F238E27FC236}">
                <a16:creationId xmlns:a16="http://schemas.microsoft.com/office/drawing/2014/main" id="{920D9877-88DA-45BC-9CD7-244387782A7D}"/>
              </a:ext>
            </a:extLst>
          </p:cNvPr>
          <p:cNvSpPr>
            <a:spLocks noGrp="1"/>
          </p:cNvSpPr>
          <p:nvPr>
            <p:ph idx="1"/>
          </p:nvPr>
        </p:nvSpPr>
        <p:spPr>
          <a:xfrm>
            <a:off x="1141412" y="1391478"/>
            <a:ext cx="9905999" cy="4848004"/>
          </a:xfrm>
        </p:spPr>
        <p:txBody>
          <a:bodyPr>
            <a:normAutofit fontScale="85000" lnSpcReduction="10000"/>
          </a:bodyPr>
          <a:lstStyle/>
          <a:p>
            <a:r>
              <a:rPr lang="en-US" dirty="0"/>
              <a:t>Next steps will depend on what the children have to say about the situation.</a:t>
            </a:r>
          </a:p>
          <a:p>
            <a:r>
              <a:rPr lang="en-US" dirty="0"/>
              <a:t>If indeed the older brother is planning to “beat up” a student, the school will need to make it quite clear that physical assault is not the way we deal with issues.  </a:t>
            </a:r>
          </a:p>
          <a:p>
            <a:r>
              <a:rPr lang="en-US" dirty="0"/>
              <a:t>His desire to protect a younger sister can be affirmed.  </a:t>
            </a:r>
          </a:p>
          <a:p>
            <a:r>
              <a:rPr lang="en-US" dirty="0"/>
              <a:t>The older brother can be assured that the school will get to the bottom of the bullying allegation and that the school has consequences for those who choose to bully others.  </a:t>
            </a:r>
          </a:p>
          <a:p>
            <a:r>
              <a:rPr lang="en-US" dirty="0"/>
              <a:t>If the older brother protests that he has been told to beat the other kid up, the adults must again explain that at school we have a different way of dealing with this situation.  “At our school we do not hit each other.  We have other ways to solve problems.  We will make sure your sister is safe, you are safe and the accused boy is safe from harm.”</a:t>
            </a:r>
          </a:p>
          <a:p>
            <a:r>
              <a:rPr lang="en-US" dirty="0"/>
              <a:t>School adults can be respectful of the children’s parents by expressing an understanding of why they were feeling angry but must remain calm and firm about school rules.</a:t>
            </a:r>
          </a:p>
        </p:txBody>
      </p:sp>
      <p:sp>
        <p:nvSpPr>
          <p:cNvPr id="4" name="Slide Number Placeholder 3">
            <a:extLst>
              <a:ext uri="{FF2B5EF4-FFF2-40B4-BE49-F238E27FC236}">
                <a16:creationId xmlns:a16="http://schemas.microsoft.com/office/drawing/2014/main" id="{03CA5DF3-1B8B-4964-BAD9-BA8350B111F2}"/>
              </a:ext>
            </a:extLst>
          </p:cNvPr>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1408567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9522D-94DC-4825-B45B-D4CDFEB04E30}"/>
              </a:ext>
            </a:extLst>
          </p:cNvPr>
          <p:cNvSpPr>
            <a:spLocks noGrp="1"/>
          </p:cNvSpPr>
          <p:nvPr>
            <p:ph type="title"/>
          </p:nvPr>
        </p:nvSpPr>
        <p:spPr>
          <a:xfrm>
            <a:off x="1141413" y="618518"/>
            <a:ext cx="9905998" cy="733204"/>
          </a:xfrm>
        </p:spPr>
        <p:txBody>
          <a:bodyPr/>
          <a:lstStyle/>
          <a:p>
            <a:r>
              <a:rPr lang="en-US" dirty="0"/>
              <a:t>Question 1 continued:</a:t>
            </a:r>
          </a:p>
        </p:txBody>
      </p:sp>
      <p:sp>
        <p:nvSpPr>
          <p:cNvPr id="3" name="Content Placeholder 2">
            <a:extLst>
              <a:ext uri="{FF2B5EF4-FFF2-40B4-BE49-F238E27FC236}">
                <a16:creationId xmlns:a16="http://schemas.microsoft.com/office/drawing/2014/main" id="{9B735AEA-B0AC-49D0-BC4B-BD70ED813334}"/>
              </a:ext>
            </a:extLst>
          </p:cNvPr>
          <p:cNvSpPr>
            <a:spLocks noGrp="1"/>
          </p:cNvSpPr>
          <p:nvPr>
            <p:ph idx="1"/>
          </p:nvPr>
        </p:nvSpPr>
        <p:spPr>
          <a:xfrm>
            <a:off x="1141412" y="1351722"/>
            <a:ext cx="9905999" cy="5221356"/>
          </a:xfrm>
        </p:spPr>
        <p:txBody>
          <a:bodyPr>
            <a:normAutofit fontScale="85000" lnSpcReduction="10000"/>
          </a:bodyPr>
          <a:lstStyle/>
          <a:p>
            <a:r>
              <a:rPr lang="en-US" dirty="0"/>
              <a:t>If the older brother does not support what the Grade 1 child has reported then the focus moves to exploring why the report was made.  </a:t>
            </a:r>
          </a:p>
          <a:p>
            <a:r>
              <a:rPr lang="en-US" dirty="0"/>
              <a:t>Is she being bullied and wanted to believe her brother and family were going to avenge her?</a:t>
            </a:r>
          </a:p>
          <a:p>
            <a:r>
              <a:rPr lang="en-US" dirty="0"/>
              <a:t>Is she not being bullied but wanted attention for another reason?</a:t>
            </a:r>
          </a:p>
          <a:p>
            <a:r>
              <a:rPr lang="en-US" dirty="0"/>
              <a:t>We don’t know the answers to these question but will try to find out what is going on.</a:t>
            </a:r>
          </a:p>
          <a:p>
            <a:r>
              <a:rPr lang="en-US" dirty="0"/>
              <a:t>In either case, the child who has been accused will be interviewed by the school adults, likely the Principal or Vice-Principal. This child should be accompanied to the interview by an adult he trusts, teacher, E.A. etc.  </a:t>
            </a:r>
          </a:p>
          <a:p>
            <a:r>
              <a:rPr lang="en-US" dirty="0"/>
              <a:t>The accused child will have an opportunity to tell his side of the story in a supportive manner.  </a:t>
            </a:r>
          </a:p>
          <a:p>
            <a:r>
              <a:rPr lang="en-US" dirty="0"/>
              <a:t>We don’t know what he is going to say.  He may recall a situation that could have been considered bullying or he may not.  If a specific scenario was recounted by the Grade 1 it can be retold to this child and he can be asked to respond.  </a:t>
            </a:r>
          </a:p>
          <a:p>
            <a:endParaRPr lang="en-US" dirty="0"/>
          </a:p>
        </p:txBody>
      </p:sp>
      <p:sp>
        <p:nvSpPr>
          <p:cNvPr id="4" name="Slide Number Placeholder 3">
            <a:extLst>
              <a:ext uri="{FF2B5EF4-FFF2-40B4-BE49-F238E27FC236}">
                <a16:creationId xmlns:a16="http://schemas.microsoft.com/office/drawing/2014/main" id="{407CB820-BE38-4EA0-B0E2-F979B0A09F42}"/>
              </a:ext>
            </a:extLst>
          </p:cNvPr>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2747054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332F5-449A-4F6A-8E40-FA5795887A3C}"/>
              </a:ext>
            </a:extLst>
          </p:cNvPr>
          <p:cNvSpPr>
            <a:spLocks noGrp="1"/>
          </p:cNvSpPr>
          <p:nvPr>
            <p:ph type="title"/>
          </p:nvPr>
        </p:nvSpPr>
        <p:spPr/>
        <p:txBody>
          <a:bodyPr/>
          <a:lstStyle/>
          <a:p>
            <a:r>
              <a:rPr lang="en-US" dirty="0"/>
              <a:t>Question 1 continued:</a:t>
            </a:r>
          </a:p>
        </p:txBody>
      </p:sp>
      <p:sp>
        <p:nvSpPr>
          <p:cNvPr id="3" name="Content Placeholder 2">
            <a:extLst>
              <a:ext uri="{FF2B5EF4-FFF2-40B4-BE49-F238E27FC236}">
                <a16:creationId xmlns:a16="http://schemas.microsoft.com/office/drawing/2014/main" id="{D50AA0A3-2D2A-464E-82EC-515D2A26B56F}"/>
              </a:ext>
            </a:extLst>
          </p:cNvPr>
          <p:cNvSpPr>
            <a:spLocks noGrp="1"/>
          </p:cNvSpPr>
          <p:nvPr>
            <p:ph idx="1"/>
          </p:nvPr>
        </p:nvSpPr>
        <p:spPr>
          <a:xfrm>
            <a:off x="1141412" y="1669773"/>
            <a:ext cx="9905999" cy="4770783"/>
          </a:xfrm>
        </p:spPr>
        <p:txBody>
          <a:bodyPr>
            <a:normAutofit/>
          </a:bodyPr>
          <a:lstStyle/>
          <a:p>
            <a:r>
              <a:rPr lang="en-US" dirty="0"/>
              <a:t>When a thorough investigation has been completed, one that will include meeting with the three children immediately involved and the appropriate teachers, EA’s and recess supervisors, the results of the investigation will be shared with them and they will be supported to participate in planning positive appropriate next steps.</a:t>
            </a:r>
          </a:p>
          <a:p>
            <a:r>
              <a:rPr lang="en-US" dirty="0"/>
              <a:t>Families of those involved will be contacted and the scenario complete with investigation results will be shared.  The co-planned next steps will also be reviewed and an offer to meet in person will be put forward.</a:t>
            </a:r>
          </a:p>
          <a:p>
            <a:r>
              <a:rPr lang="en-US" dirty="0"/>
              <a:t>In the longer term, all students involved will be supported to complete the next steps planned.</a:t>
            </a:r>
          </a:p>
          <a:p>
            <a:endParaRPr lang="en-US" dirty="0"/>
          </a:p>
        </p:txBody>
      </p:sp>
      <p:sp>
        <p:nvSpPr>
          <p:cNvPr id="4" name="Slide Number Placeholder 3">
            <a:extLst>
              <a:ext uri="{FF2B5EF4-FFF2-40B4-BE49-F238E27FC236}">
                <a16:creationId xmlns:a16="http://schemas.microsoft.com/office/drawing/2014/main" id="{484A2174-A28E-4D0A-8241-9F037C3F625C}"/>
              </a:ext>
            </a:extLst>
          </p:cNvPr>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3866758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12EBC-E89B-44EF-BA5D-BEE6D556183B}"/>
              </a:ext>
            </a:extLst>
          </p:cNvPr>
          <p:cNvSpPr>
            <a:spLocks noGrp="1"/>
          </p:cNvSpPr>
          <p:nvPr>
            <p:ph type="title"/>
          </p:nvPr>
        </p:nvSpPr>
        <p:spPr/>
        <p:txBody>
          <a:bodyPr>
            <a:normAutofit fontScale="90000"/>
          </a:bodyPr>
          <a:lstStyle/>
          <a:p>
            <a:r>
              <a:rPr lang="en-US" dirty="0"/>
              <a:t>How do you balance meeting the needs of all students in this situation?</a:t>
            </a:r>
            <a:br>
              <a:rPr lang="en-US" dirty="0"/>
            </a:br>
            <a:endParaRPr lang="en-US" dirty="0"/>
          </a:p>
        </p:txBody>
      </p:sp>
      <p:sp>
        <p:nvSpPr>
          <p:cNvPr id="3" name="Content Placeholder 2">
            <a:extLst>
              <a:ext uri="{FF2B5EF4-FFF2-40B4-BE49-F238E27FC236}">
                <a16:creationId xmlns:a16="http://schemas.microsoft.com/office/drawing/2014/main" id="{5B085A53-025F-492D-8AE5-2EAE7D2BE449}"/>
              </a:ext>
            </a:extLst>
          </p:cNvPr>
          <p:cNvSpPr>
            <a:spLocks noGrp="1"/>
          </p:cNvSpPr>
          <p:nvPr>
            <p:ph idx="1"/>
          </p:nvPr>
        </p:nvSpPr>
        <p:spPr>
          <a:xfrm>
            <a:off x="1141412" y="2097088"/>
            <a:ext cx="9905999" cy="4449486"/>
          </a:xfrm>
        </p:spPr>
        <p:txBody>
          <a:bodyPr>
            <a:normAutofit fontScale="92500"/>
          </a:bodyPr>
          <a:lstStyle/>
          <a:p>
            <a:r>
              <a:rPr lang="en-US" dirty="0"/>
              <a:t>Every student has a right to be safe at school.  </a:t>
            </a:r>
          </a:p>
          <a:p>
            <a:r>
              <a:rPr lang="en-US" dirty="0"/>
              <a:t>Every students has a responsibility to respect other students.</a:t>
            </a:r>
          </a:p>
          <a:p>
            <a:r>
              <a:rPr lang="en-US" dirty="0"/>
              <a:t>When students are experiencing social and emotional challenges educators have a responsibility to support their learning in this area. Mistakes are to be treated as learning opportunities.  Students can be guided to restore right relationships.</a:t>
            </a:r>
          </a:p>
          <a:p>
            <a:r>
              <a:rPr lang="en-US" dirty="0"/>
              <a:t>It is vitally important that teachers communicate to students through words and actions that every student is important. “We are safe, kind and helpful at school and as a teacher you can count on me to make sure this is the climate in our classroom.” </a:t>
            </a:r>
          </a:p>
          <a:p>
            <a:endParaRPr lang="en-US" dirty="0"/>
          </a:p>
        </p:txBody>
      </p:sp>
      <p:sp>
        <p:nvSpPr>
          <p:cNvPr id="4" name="Slide Number Placeholder 3">
            <a:extLst>
              <a:ext uri="{FF2B5EF4-FFF2-40B4-BE49-F238E27FC236}">
                <a16:creationId xmlns:a16="http://schemas.microsoft.com/office/drawing/2014/main" id="{A422EA4F-54EC-4D71-837F-60C34B84BD3D}"/>
              </a:ext>
            </a:extLst>
          </p:cNvPr>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2632210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CDD4A-718A-4BB4-BB20-925313202339}"/>
              </a:ext>
            </a:extLst>
          </p:cNvPr>
          <p:cNvSpPr>
            <a:spLocks noGrp="1"/>
          </p:cNvSpPr>
          <p:nvPr>
            <p:ph type="title"/>
          </p:nvPr>
        </p:nvSpPr>
        <p:spPr/>
        <p:txBody>
          <a:bodyPr>
            <a:normAutofit fontScale="90000"/>
          </a:bodyPr>
          <a:lstStyle/>
          <a:p>
            <a:r>
              <a:rPr lang="en-US" dirty="0"/>
              <a:t>What type of assistance can you give the student/family?</a:t>
            </a:r>
            <a:br>
              <a:rPr lang="en-US" dirty="0"/>
            </a:br>
            <a:endParaRPr lang="en-US" dirty="0"/>
          </a:p>
        </p:txBody>
      </p:sp>
      <p:sp>
        <p:nvSpPr>
          <p:cNvPr id="3" name="Content Placeholder 2">
            <a:extLst>
              <a:ext uri="{FF2B5EF4-FFF2-40B4-BE49-F238E27FC236}">
                <a16:creationId xmlns:a16="http://schemas.microsoft.com/office/drawing/2014/main" id="{AD658C33-ABFE-4219-B31B-755AA713DA0E}"/>
              </a:ext>
            </a:extLst>
          </p:cNvPr>
          <p:cNvSpPr>
            <a:spLocks noGrp="1"/>
          </p:cNvSpPr>
          <p:nvPr>
            <p:ph idx="1"/>
          </p:nvPr>
        </p:nvSpPr>
        <p:spPr>
          <a:xfrm>
            <a:off x="1141412" y="1961322"/>
            <a:ext cx="9905999" cy="4731026"/>
          </a:xfrm>
        </p:spPr>
        <p:txBody>
          <a:bodyPr>
            <a:normAutofit fontScale="92500"/>
          </a:bodyPr>
          <a:lstStyle/>
          <a:p>
            <a:r>
              <a:rPr lang="en-US" dirty="0"/>
              <a:t>Individual support can be offered to the Grade 1 child to make and sustain positive friendship within the classroom and on the playground.</a:t>
            </a:r>
          </a:p>
          <a:p>
            <a:r>
              <a:rPr lang="en-US" dirty="0"/>
              <a:t>Classroom instruction and discussion can focus on teaching social and emotional skills. </a:t>
            </a:r>
          </a:p>
          <a:p>
            <a:r>
              <a:rPr lang="en-US" dirty="0"/>
              <a:t>Teachers can model social and emotional thinking and invited students to join in the process.</a:t>
            </a:r>
          </a:p>
          <a:p>
            <a:r>
              <a:rPr lang="en-US" dirty="0"/>
              <a:t>Ongoing communication with the family that provides updates regarding the student’s strengths and growth are supportive as is clear communication regarding the school’s commitments to student safety for each child.</a:t>
            </a:r>
          </a:p>
          <a:p>
            <a:r>
              <a:rPr lang="en-US" dirty="0"/>
              <a:t>If the family shares that it is struggling at home, information regarding community supports for families can be provided.</a:t>
            </a:r>
          </a:p>
          <a:p>
            <a:endParaRPr lang="en-US" dirty="0"/>
          </a:p>
          <a:p>
            <a:endParaRPr lang="en-US" dirty="0"/>
          </a:p>
        </p:txBody>
      </p:sp>
      <p:sp>
        <p:nvSpPr>
          <p:cNvPr id="4" name="Slide Number Placeholder 3">
            <a:extLst>
              <a:ext uri="{FF2B5EF4-FFF2-40B4-BE49-F238E27FC236}">
                <a16:creationId xmlns:a16="http://schemas.microsoft.com/office/drawing/2014/main" id="{8069A030-F676-418A-8353-645B811F86D8}"/>
              </a:ext>
            </a:extLst>
          </p:cNvPr>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295703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F4C02-077E-4ECF-8563-4829FEFE8B39}"/>
              </a:ext>
            </a:extLst>
          </p:cNvPr>
          <p:cNvSpPr>
            <a:spLocks noGrp="1"/>
          </p:cNvSpPr>
          <p:nvPr>
            <p:ph type="title"/>
          </p:nvPr>
        </p:nvSpPr>
        <p:spPr/>
        <p:txBody>
          <a:bodyPr>
            <a:normAutofit fontScale="90000"/>
          </a:bodyPr>
          <a:lstStyle/>
          <a:p>
            <a:r>
              <a:rPr lang="en-US" dirty="0"/>
              <a:t>How would you address any cultural sensitivities issues that could be involved? </a:t>
            </a:r>
            <a:br>
              <a:rPr lang="en-US" dirty="0"/>
            </a:br>
            <a:endParaRPr lang="en-US" dirty="0"/>
          </a:p>
        </p:txBody>
      </p:sp>
      <p:sp>
        <p:nvSpPr>
          <p:cNvPr id="3" name="Content Placeholder 2">
            <a:extLst>
              <a:ext uri="{FF2B5EF4-FFF2-40B4-BE49-F238E27FC236}">
                <a16:creationId xmlns:a16="http://schemas.microsoft.com/office/drawing/2014/main" id="{809A8387-E6A7-4A2D-AB5E-4ED152A95259}"/>
              </a:ext>
            </a:extLst>
          </p:cNvPr>
          <p:cNvSpPr>
            <a:spLocks noGrp="1"/>
          </p:cNvSpPr>
          <p:nvPr>
            <p:ph idx="1"/>
          </p:nvPr>
        </p:nvSpPr>
        <p:spPr>
          <a:xfrm>
            <a:off x="1141412" y="1775790"/>
            <a:ext cx="9905999" cy="4797287"/>
          </a:xfrm>
        </p:spPr>
        <p:txBody>
          <a:bodyPr>
            <a:normAutofit fontScale="92500" lnSpcReduction="10000"/>
          </a:bodyPr>
          <a:lstStyle/>
          <a:p>
            <a:r>
              <a:rPr lang="en-US" dirty="0"/>
              <a:t>The case study does not provide an indication that the family is newly in Canada, Indigenous, same-sex couple, single parent, living with generational poverty, a foster-home etc. however, each of these situations might add stress to the scenario provided.  </a:t>
            </a:r>
          </a:p>
          <a:p>
            <a:r>
              <a:rPr lang="en-US" dirty="0"/>
              <a:t>If the parents have experienced education as difficult or even traumatic, it will be more challenging for them to accept that their children will be protected by school personnel.  Educators will need to listen in a calm and supportive manner and demonstrate through words and actions that their child is respected and protected from harm.  </a:t>
            </a:r>
          </a:p>
          <a:p>
            <a:r>
              <a:rPr lang="en-US" dirty="0"/>
              <a:t>Some cultures see educators as the authority and are extremely embarrassed if their children make mistakes.  It is important to reassure families that we all make mistakes and that thee are treated as learning experiences.  </a:t>
            </a:r>
          </a:p>
        </p:txBody>
      </p:sp>
      <p:sp>
        <p:nvSpPr>
          <p:cNvPr id="4" name="Slide Number Placeholder 3">
            <a:extLst>
              <a:ext uri="{FF2B5EF4-FFF2-40B4-BE49-F238E27FC236}">
                <a16:creationId xmlns:a16="http://schemas.microsoft.com/office/drawing/2014/main" id="{2A33758E-9144-4AF1-81C0-7BAF9F00D93A}"/>
              </a:ext>
            </a:extLst>
          </p:cNvPr>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1201363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9E482-7F82-4ABB-A84E-BC42E3B06FBD}"/>
              </a:ext>
            </a:extLst>
          </p:cNvPr>
          <p:cNvSpPr>
            <a:spLocks noGrp="1"/>
          </p:cNvSpPr>
          <p:nvPr>
            <p:ph type="title"/>
          </p:nvPr>
        </p:nvSpPr>
        <p:spPr/>
        <p:txBody>
          <a:bodyPr>
            <a:normAutofit fontScale="90000"/>
          </a:bodyPr>
          <a:lstStyle/>
          <a:p>
            <a:r>
              <a:rPr lang="en-US" dirty="0"/>
              <a:t>What, if anything, do you say in the classroom?</a:t>
            </a:r>
            <a:br>
              <a:rPr lang="en-US" dirty="0"/>
            </a:br>
            <a:endParaRPr lang="en-US" dirty="0"/>
          </a:p>
        </p:txBody>
      </p:sp>
      <p:sp>
        <p:nvSpPr>
          <p:cNvPr id="3" name="Content Placeholder 2">
            <a:extLst>
              <a:ext uri="{FF2B5EF4-FFF2-40B4-BE49-F238E27FC236}">
                <a16:creationId xmlns:a16="http://schemas.microsoft.com/office/drawing/2014/main" id="{40656446-1FAE-4B26-987A-44BA7B86CF21}"/>
              </a:ext>
            </a:extLst>
          </p:cNvPr>
          <p:cNvSpPr>
            <a:spLocks noGrp="1"/>
          </p:cNvSpPr>
          <p:nvPr>
            <p:ph idx="1"/>
          </p:nvPr>
        </p:nvSpPr>
        <p:spPr>
          <a:xfrm>
            <a:off x="1141412" y="1470991"/>
            <a:ext cx="9905999" cy="4996070"/>
          </a:xfrm>
        </p:spPr>
        <p:txBody>
          <a:bodyPr>
            <a:normAutofit fontScale="92500"/>
          </a:bodyPr>
          <a:lstStyle/>
          <a:p>
            <a:r>
              <a:rPr lang="en-US" dirty="0"/>
              <a:t>If the child reported quietly to me as the teacher I would not be saying anything to the whole class at that time, other than to explain how the class would be covered while I set things in motion with administration.</a:t>
            </a:r>
          </a:p>
          <a:p>
            <a:r>
              <a:rPr lang="en-US" dirty="0"/>
              <a:t>If the child loudly made the report so all could hear, I might just add that I would be working with “Child” for a few minutes to make sure everyone is safe.</a:t>
            </a:r>
          </a:p>
          <a:p>
            <a:r>
              <a:rPr lang="en-US" dirty="0"/>
              <a:t>Follow-up to this situation may include more specific lessons and focus on healthy and productive social and emotions skills within our classroom and the school yard.</a:t>
            </a:r>
          </a:p>
          <a:p>
            <a:r>
              <a:rPr lang="en-US" dirty="0"/>
              <a:t>Sharing literature during read-a-loud time is always an effective way to open  discuss in this area.</a:t>
            </a:r>
          </a:p>
          <a:p>
            <a:r>
              <a:rPr lang="en-US" dirty="0"/>
              <a:t>Role play is an effective strategy for practicing positive social </a:t>
            </a:r>
            <a:r>
              <a:rPr lang="en-US" dirty="0" err="1"/>
              <a:t>behaviours</a:t>
            </a:r>
            <a:r>
              <a:rPr lang="en-US" dirty="0"/>
              <a:t>.</a:t>
            </a:r>
          </a:p>
        </p:txBody>
      </p:sp>
      <p:sp>
        <p:nvSpPr>
          <p:cNvPr id="4" name="Slide Number Placeholder 3">
            <a:extLst>
              <a:ext uri="{FF2B5EF4-FFF2-40B4-BE49-F238E27FC236}">
                <a16:creationId xmlns:a16="http://schemas.microsoft.com/office/drawing/2014/main" id="{BB60A624-3B53-48E9-A5BD-D05BDD247158}"/>
              </a:ext>
            </a:extLst>
          </p:cNvPr>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23574094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116</TotalTime>
  <Words>1219</Words>
  <Application>Microsoft Office PowerPoint</Application>
  <PresentationFormat>Widescreen</PresentationFormat>
  <Paragraphs>57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Tw Cen MT</vt:lpstr>
      <vt:lpstr>Circuit</vt:lpstr>
      <vt:lpstr>Case Study </vt:lpstr>
      <vt:lpstr>Question 1: How would you address this immediately and in the longer-term? </vt:lpstr>
      <vt:lpstr>Question 1 continued:</vt:lpstr>
      <vt:lpstr>Question 1 continued:</vt:lpstr>
      <vt:lpstr>Question 1 continued:</vt:lpstr>
      <vt:lpstr>How do you balance meeting the needs of all students in this situation? </vt:lpstr>
      <vt:lpstr>What type of assistance can you give the student/family? </vt:lpstr>
      <vt:lpstr>How would you address any cultural sensitivities issues that could be involved?  </vt:lpstr>
      <vt:lpstr>What, if anything, do you say in the classroom?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Study</dc:title>
  <dc:creator>Marilyn Marquis-Forster</dc:creator>
  <cp:lastModifiedBy>Marilyn Marquis-Forster</cp:lastModifiedBy>
  <cp:revision>14</cp:revision>
  <cp:lastPrinted>2019-10-20T23:19:28Z</cp:lastPrinted>
  <dcterms:created xsi:type="dcterms:W3CDTF">2019-10-20T18:12:42Z</dcterms:created>
  <dcterms:modified xsi:type="dcterms:W3CDTF">2019-10-20T23:23:19Z</dcterms:modified>
</cp:coreProperties>
</file>